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Arimo" panose="020B0604020202020204" charset="0"/>
      <p:regular r:id="rId12"/>
    </p:embeddedFont>
    <p:embeddedFont>
      <p:font typeface="Arimo Bold" panose="020B0604020202020204" charset="0"/>
      <p:regular r:id="rId13"/>
    </p:embeddedFont>
    <p:embeddedFont>
      <p:font typeface="Oswald" panose="00000500000000000000" pitchFamily="2" charset="0"/>
      <p:regular r:id="rId14"/>
    </p:embeddedFont>
    <p:embeddedFont>
      <p:font typeface="Oswald Bold" panose="00000800000000000000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svg>
</file>

<file path=ppt/media/image2.jpeg>
</file>

<file path=ppt/media/image3.png>
</file>

<file path=ppt/media/image4.sv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05CFC5-CB9B-4C0D-931C-860C4CE26F80}" type="datetimeFigureOut">
              <a:rPr lang="en-IN" smtClean="0"/>
              <a:t>25-11-2024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BB172-3B02-4741-A1EC-C1AE6C14B4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50339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BB172-3B02-4741-A1EC-C1AE6C14B473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20207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8444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1648200" y="1637045"/>
            <a:ext cx="15402100" cy="7418473"/>
            <a:chOff x="0" y="0"/>
            <a:chExt cx="1687521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87521" cy="812800"/>
            </a:xfrm>
            <a:custGeom>
              <a:avLst/>
              <a:gdLst/>
              <a:ahLst/>
              <a:cxnLst/>
              <a:rect l="l" t="t" r="r" b="b"/>
              <a:pathLst>
                <a:path w="1687521" h="812800">
                  <a:moveTo>
                    <a:pt x="0" y="0"/>
                  </a:moveTo>
                  <a:lnTo>
                    <a:pt x="1687521" y="0"/>
                  </a:lnTo>
                  <a:lnTo>
                    <a:pt x="1687521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EBA3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04775"/>
              <a:ext cx="1687521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37701" y="1231482"/>
            <a:ext cx="15494396" cy="7418473"/>
            <a:chOff x="0" y="0"/>
            <a:chExt cx="1697633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697633" cy="812800"/>
            </a:xfrm>
            <a:custGeom>
              <a:avLst/>
              <a:gdLst/>
              <a:ahLst/>
              <a:cxnLst/>
              <a:rect l="l" t="t" r="r" b="b"/>
              <a:pathLst>
                <a:path w="1697633" h="812800">
                  <a:moveTo>
                    <a:pt x="0" y="0"/>
                  </a:moveTo>
                  <a:lnTo>
                    <a:pt x="1697633" y="0"/>
                  </a:lnTo>
                  <a:lnTo>
                    <a:pt x="169763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8F8F8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1697633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200658" y="3259076"/>
            <a:ext cx="12893180" cy="2455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430"/>
              </a:lnSpc>
            </a:pPr>
            <a:r>
              <a:rPr lang="en-US" sz="9722" b="1">
                <a:solidFill>
                  <a:srgbClr val="000000"/>
                </a:solidFill>
                <a:latin typeface="Oswald Bold"/>
                <a:ea typeface="Oswald Bold"/>
                <a:cs typeface="Oswald Bold"/>
                <a:sym typeface="Oswald Bold"/>
              </a:rPr>
              <a:t>FLEETCOR CROSS-SELL STRATEGY ENHANCEMENT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200658" y="6325650"/>
            <a:ext cx="12893180" cy="553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9"/>
              </a:lnSpc>
            </a:pPr>
            <a:r>
              <a:rPr lang="en-US" sz="3799" spc="-113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Driving Success Through Innovative Solutions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1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153556" y="0"/>
            <a:ext cx="7134444" cy="10287000"/>
            <a:chOff x="0" y="0"/>
            <a:chExt cx="9512593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1967" b="1967"/>
            <a:stretch>
              <a:fillRect/>
            </a:stretch>
          </p:blipFill>
          <p:spPr>
            <a:xfrm>
              <a:off x="0" y="0"/>
              <a:ext cx="9512593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439199" y="1692342"/>
            <a:ext cx="11743947" cy="7418473"/>
            <a:chOff x="0" y="0"/>
            <a:chExt cx="1286718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86718" cy="812800"/>
            </a:xfrm>
            <a:custGeom>
              <a:avLst/>
              <a:gdLst/>
              <a:ahLst/>
              <a:cxnLst/>
              <a:rect l="l" t="t" r="r" b="b"/>
              <a:pathLst>
                <a:path w="1286718" h="812800">
                  <a:moveTo>
                    <a:pt x="0" y="0"/>
                  </a:moveTo>
                  <a:lnTo>
                    <a:pt x="1286718" y="0"/>
                  </a:lnTo>
                  <a:lnTo>
                    <a:pt x="1286718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EBA3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104775"/>
              <a:ext cx="1286718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1286779"/>
            <a:ext cx="11743947" cy="7418473"/>
            <a:chOff x="0" y="0"/>
            <a:chExt cx="1286718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86718" cy="812800"/>
            </a:xfrm>
            <a:custGeom>
              <a:avLst/>
              <a:gdLst/>
              <a:ahLst/>
              <a:cxnLst/>
              <a:rect l="l" t="t" r="r" b="b"/>
              <a:pathLst>
                <a:path w="1286718" h="812800">
                  <a:moveTo>
                    <a:pt x="0" y="0"/>
                  </a:moveTo>
                  <a:lnTo>
                    <a:pt x="1286718" y="0"/>
                  </a:lnTo>
                  <a:lnTo>
                    <a:pt x="1286718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30A03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04775"/>
              <a:ext cx="1286718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830968" y="2727181"/>
            <a:ext cx="10453241" cy="5594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70"/>
              </a:lnSpc>
            </a:pPr>
            <a:endParaRPr/>
          </a:p>
          <a:p>
            <a:pPr algn="l">
              <a:lnSpc>
                <a:spcPts val="5914"/>
              </a:lnSpc>
            </a:pPr>
            <a:r>
              <a:rPr lang="en-US" sz="3499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OBJECTIVE: OPTIMIZE THE UNIVERSAL CARD PROGRAM BY</a:t>
            </a:r>
          </a:p>
          <a:p>
            <a:pPr marL="755647" lvl="1" indent="-377824" algn="l">
              <a:lnSpc>
                <a:spcPts val="5914"/>
              </a:lnSpc>
              <a:buFont typeface="Arial"/>
              <a:buChar char="•"/>
            </a:pPr>
            <a:r>
              <a:rPr lang="en-US" sz="3499" spc="-104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Identifying high-value customers ("Swap-In")</a:t>
            </a:r>
          </a:p>
          <a:p>
            <a:pPr marL="755647" lvl="1" indent="-377824" algn="l">
              <a:lnSpc>
                <a:spcPts val="5914"/>
              </a:lnSpc>
              <a:buFont typeface="Arial"/>
              <a:buChar char="•"/>
            </a:pPr>
            <a:r>
              <a:rPr lang="en-US" sz="3499" spc="-104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Removing underperforming customers ("Swap-Out")</a:t>
            </a:r>
          </a:p>
          <a:p>
            <a:pPr algn="l">
              <a:lnSpc>
                <a:spcPts val="5914"/>
              </a:lnSpc>
            </a:pPr>
            <a:endParaRPr lang="en-US" sz="3499" spc="-104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algn="l">
              <a:lnSpc>
                <a:spcPts val="5914"/>
              </a:lnSpc>
            </a:pPr>
            <a:r>
              <a:rPr lang="en-US" sz="3499" spc="-104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Solution: Implementation of a Random Forest Model for enhanced predictive accuracy and decision-making</a:t>
            </a:r>
          </a:p>
          <a:p>
            <a:pPr marL="0" lvl="0" indent="0" algn="l">
              <a:lnSpc>
                <a:spcPts val="4056"/>
              </a:lnSpc>
            </a:pPr>
            <a:endParaRPr lang="en-US" sz="3499" spc="-104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" name="Freeform 11"/>
          <p:cNvSpPr/>
          <p:nvPr/>
        </p:nvSpPr>
        <p:spPr>
          <a:xfrm flipH="1">
            <a:off x="15130502" y="7596168"/>
            <a:ext cx="2405333" cy="1828053"/>
          </a:xfrm>
          <a:custGeom>
            <a:avLst/>
            <a:gdLst/>
            <a:ahLst/>
            <a:cxnLst/>
            <a:rect l="l" t="t" r="r" b="b"/>
            <a:pathLst>
              <a:path w="2405333" h="1828053">
                <a:moveTo>
                  <a:pt x="2405332" y="0"/>
                </a:moveTo>
                <a:lnTo>
                  <a:pt x="0" y="0"/>
                </a:lnTo>
                <a:lnTo>
                  <a:pt x="0" y="1828053"/>
                </a:lnTo>
                <a:lnTo>
                  <a:pt x="2405332" y="1828053"/>
                </a:lnTo>
                <a:lnTo>
                  <a:pt x="2405332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2" name="TextBox 12"/>
          <p:cNvSpPr txBox="1"/>
          <p:nvPr/>
        </p:nvSpPr>
        <p:spPr>
          <a:xfrm>
            <a:off x="1830968" y="1697184"/>
            <a:ext cx="9634702" cy="1352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124"/>
              </a:lnSpc>
              <a:spcBef>
                <a:spcPct val="0"/>
              </a:spcBef>
            </a:pPr>
            <a:r>
              <a:rPr lang="en-US" sz="10438" b="1" u="none" strike="noStrike">
                <a:solidFill>
                  <a:srgbClr val="FFFFFF"/>
                </a:solidFill>
                <a:latin typeface="Oswald Bold"/>
                <a:ea typeface="Oswald Bold"/>
                <a:cs typeface="Oswald Bold"/>
                <a:sym typeface="Oswald Bold"/>
              </a:rPr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-1454910" y="-603772"/>
            <a:ext cx="4967219" cy="11216898"/>
            <a:chOff x="0" y="0"/>
            <a:chExt cx="2117230" cy="478109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117230" cy="4781095"/>
            </a:xfrm>
            <a:custGeom>
              <a:avLst/>
              <a:gdLst/>
              <a:ahLst/>
              <a:cxnLst/>
              <a:rect l="l" t="t" r="r" b="b"/>
              <a:pathLst>
                <a:path w="2117230" h="4781095">
                  <a:moveTo>
                    <a:pt x="0" y="0"/>
                  </a:moveTo>
                  <a:lnTo>
                    <a:pt x="2117230" y="0"/>
                  </a:lnTo>
                  <a:lnTo>
                    <a:pt x="2117230" y="4781095"/>
                  </a:lnTo>
                  <a:lnTo>
                    <a:pt x="0" y="478109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04775"/>
              <a:ext cx="2117230" cy="48858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683198" y="5004677"/>
            <a:ext cx="6319181" cy="4455165"/>
            <a:chOff x="0" y="0"/>
            <a:chExt cx="692357" cy="48812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92357" cy="488127"/>
            </a:xfrm>
            <a:custGeom>
              <a:avLst/>
              <a:gdLst/>
              <a:ahLst/>
              <a:cxnLst/>
              <a:rect l="l" t="t" r="r" b="b"/>
              <a:pathLst>
                <a:path w="692357" h="488127">
                  <a:moveTo>
                    <a:pt x="0" y="0"/>
                  </a:moveTo>
                  <a:lnTo>
                    <a:pt x="692357" y="0"/>
                  </a:lnTo>
                  <a:lnTo>
                    <a:pt x="692357" y="488127"/>
                  </a:lnTo>
                  <a:lnTo>
                    <a:pt x="0" y="488127"/>
                  </a:lnTo>
                  <a:close/>
                </a:path>
              </a:pathLst>
            </a:custGeom>
            <a:solidFill>
              <a:srgbClr val="FEBA3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692357" cy="5929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465038" y="4744973"/>
            <a:ext cx="6319181" cy="4455165"/>
            <a:chOff x="0" y="0"/>
            <a:chExt cx="692357" cy="48812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92357" cy="488127"/>
            </a:xfrm>
            <a:custGeom>
              <a:avLst/>
              <a:gdLst/>
              <a:ahLst/>
              <a:cxnLst/>
              <a:rect l="l" t="t" r="r" b="b"/>
              <a:pathLst>
                <a:path w="692357" h="488127">
                  <a:moveTo>
                    <a:pt x="0" y="0"/>
                  </a:moveTo>
                  <a:lnTo>
                    <a:pt x="692357" y="0"/>
                  </a:lnTo>
                  <a:lnTo>
                    <a:pt x="692357" y="488127"/>
                  </a:lnTo>
                  <a:lnTo>
                    <a:pt x="0" y="488127"/>
                  </a:lnTo>
                  <a:close/>
                </a:path>
              </a:pathLst>
            </a:custGeom>
            <a:solidFill>
              <a:srgbClr val="F8F8F8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104775"/>
              <a:ext cx="692357" cy="5929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922079" y="5004677"/>
            <a:ext cx="6319181" cy="4455165"/>
            <a:chOff x="0" y="0"/>
            <a:chExt cx="692357" cy="48812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92357" cy="488127"/>
            </a:xfrm>
            <a:custGeom>
              <a:avLst/>
              <a:gdLst/>
              <a:ahLst/>
              <a:cxnLst/>
              <a:rect l="l" t="t" r="r" b="b"/>
              <a:pathLst>
                <a:path w="692357" h="488127">
                  <a:moveTo>
                    <a:pt x="0" y="0"/>
                  </a:moveTo>
                  <a:lnTo>
                    <a:pt x="692357" y="0"/>
                  </a:lnTo>
                  <a:lnTo>
                    <a:pt x="692357" y="488127"/>
                  </a:lnTo>
                  <a:lnTo>
                    <a:pt x="0" y="488127"/>
                  </a:lnTo>
                  <a:close/>
                </a:path>
              </a:pathLst>
            </a:custGeom>
            <a:solidFill>
              <a:srgbClr val="FEBA3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104775"/>
              <a:ext cx="692357" cy="5929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703920" y="4744973"/>
            <a:ext cx="6319181" cy="4455165"/>
            <a:chOff x="0" y="0"/>
            <a:chExt cx="692357" cy="48812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92357" cy="488127"/>
            </a:xfrm>
            <a:custGeom>
              <a:avLst/>
              <a:gdLst/>
              <a:ahLst/>
              <a:cxnLst/>
              <a:rect l="l" t="t" r="r" b="b"/>
              <a:pathLst>
                <a:path w="692357" h="488127">
                  <a:moveTo>
                    <a:pt x="0" y="0"/>
                  </a:moveTo>
                  <a:lnTo>
                    <a:pt x="692357" y="0"/>
                  </a:lnTo>
                  <a:lnTo>
                    <a:pt x="692357" y="488127"/>
                  </a:lnTo>
                  <a:lnTo>
                    <a:pt x="0" y="488127"/>
                  </a:lnTo>
                  <a:close/>
                </a:path>
              </a:pathLst>
            </a:custGeom>
            <a:solidFill>
              <a:srgbClr val="F8F8F8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104775"/>
              <a:ext cx="692357" cy="5929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3004432" y="6843095"/>
            <a:ext cx="5383265" cy="12420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070"/>
              </a:lnSpc>
            </a:pPr>
            <a:r>
              <a:rPr lang="en-US" sz="3000" spc="-8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Achieved an AUC (Area Under Curve) of 1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75513" y="1045609"/>
            <a:ext cx="9481300" cy="32950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2630"/>
              </a:lnSpc>
              <a:spcBef>
                <a:spcPct val="0"/>
              </a:spcBef>
            </a:pPr>
            <a:r>
              <a:rPr lang="en-US" sz="13021" b="1">
                <a:solidFill>
                  <a:srgbClr val="FFFFFF"/>
                </a:solidFill>
                <a:latin typeface="Oswald Bold"/>
                <a:ea typeface="Oswald Bold"/>
                <a:cs typeface="Oswald Bold"/>
                <a:sym typeface="Oswald Bold"/>
              </a:rPr>
              <a:t>WHY RANDOM FOREST?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004432" y="5083866"/>
            <a:ext cx="5383265" cy="10261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00"/>
              </a:lnSpc>
              <a:spcBef>
                <a:spcPct val="0"/>
              </a:spcBef>
            </a:pPr>
            <a:r>
              <a:rPr lang="en-US" sz="3546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EXCEPTIONAL PREDICTIVE ACCURACY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233525" y="6881195"/>
            <a:ext cx="5623330" cy="1748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680"/>
              </a:lnSpc>
            </a:pPr>
            <a:r>
              <a:rPr lang="en-US" sz="3000" spc="-8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Captures non-linear interactions, e.g., between CREDIT_LIMIT and VANTAGE_SCORE.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233525" y="5083843"/>
            <a:ext cx="5383265" cy="1026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04"/>
              </a:lnSpc>
              <a:spcBef>
                <a:spcPct val="0"/>
              </a:spcBef>
            </a:pPr>
            <a:r>
              <a:rPr lang="en-US" sz="354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HANDLES COMPLEX RELATIONSHIPS: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500B4A4-B1F1-41EA-886A-B8A210DBC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7542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E55A99C-0BDC-4DBE-8E40-9FA66F629F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34451"/>
            <a:ext cx="1083564" cy="7606665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C5A8EB5-72B4-B534-5E74-0D410064B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4471" y="1422029"/>
            <a:ext cx="7233041" cy="743150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D1CEE39-A6DC-4DE0-9789-206F1A988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190116" y="1334451"/>
            <a:ext cx="0" cy="761238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D7FF55F4-85F8-C270-E358-89B6C0BC26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5236" y="1334451"/>
            <a:ext cx="6443293" cy="76066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1500B4A4-B1F1-41EA-886A-B8A210DBC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7542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E55A99C-0BDC-4DBE-8E40-9FA66F629F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37310"/>
            <a:ext cx="1083564" cy="7606665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graph with numbers and a red line&#10;&#10;Description automatically generated">
            <a:extLst>
              <a:ext uri="{FF2B5EF4-FFF2-40B4-BE49-F238E27FC236}">
                <a16:creationId xmlns:a16="http://schemas.microsoft.com/office/drawing/2014/main" id="{566B09DA-A894-A544-7FAE-E13A55BEC6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7064" b="-1"/>
          <a:stretch/>
        </p:blipFill>
        <p:spPr>
          <a:xfrm>
            <a:off x="2449207" y="1337310"/>
            <a:ext cx="13465258" cy="76066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22762" y="4250437"/>
            <a:ext cx="10091534" cy="5188054"/>
            <a:chOff x="0" y="0"/>
            <a:chExt cx="13455378" cy="6917406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3231" t="13332" r="35616" b="414"/>
            <a:stretch>
              <a:fillRect/>
            </a:stretch>
          </p:blipFill>
          <p:spPr>
            <a:xfrm>
              <a:off x="0" y="0"/>
              <a:ext cx="4400459" cy="6917406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 l="2348" r="2348"/>
            <a:stretch>
              <a:fillRect/>
            </a:stretch>
          </p:blipFill>
          <p:spPr>
            <a:xfrm>
              <a:off x="4527459" y="0"/>
              <a:ext cx="4400459" cy="6917406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/>
            <a:srcRect l="28808" r="28808"/>
            <a:stretch>
              <a:fillRect/>
            </a:stretch>
          </p:blipFill>
          <p:spPr>
            <a:xfrm>
              <a:off x="9054919" y="0"/>
              <a:ext cx="4400459" cy="6917406"/>
            </a:xfrm>
            <a:prstGeom prst="rect">
              <a:avLst/>
            </a:prstGeom>
          </p:spPr>
        </p:pic>
      </p:grpSp>
      <p:sp>
        <p:nvSpPr>
          <p:cNvPr id="6" name="TextBox 6"/>
          <p:cNvSpPr txBox="1"/>
          <p:nvPr/>
        </p:nvSpPr>
        <p:spPr>
          <a:xfrm>
            <a:off x="1251472" y="1364546"/>
            <a:ext cx="7285940" cy="2015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87"/>
              </a:lnSpc>
              <a:spcBef>
                <a:spcPct val="0"/>
              </a:spcBef>
            </a:pPr>
            <a:r>
              <a:rPr lang="en-US" sz="8028" b="1">
                <a:solidFill>
                  <a:srgbClr val="000000"/>
                </a:solidFill>
                <a:latin typeface="Oswald Bold"/>
                <a:ea typeface="Oswald Bold"/>
                <a:cs typeface="Oswald Bold"/>
                <a:sym typeface="Oswald Bold"/>
              </a:rPr>
              <a:t>MODEL ANALYSIS AND RESULTS 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-1454910" y="-603021"/>
            <a:ext cx="2160288" cy="11216898"/>
            <a:chOff x="0" y="0"/>
            <a:chExt cx="920802" cy="478109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20802" cy="4781095"/>
            </a:xfrm>
            <a:custGeom>
              <a:avLst/>
              <a:gdLst/>
              <a:ahLst/>
              <a:cxnLst/>
              <a:rect l="l" t="t" r="r" b="b"/>
              <a:pathLst>
                <a:path w="920802" h="4781095">
                  <a:moveTo>
                    <a:pt x="0" y="0"/>
                  </a:moveTo>
                  <a:lnTo>
                    <a:pt x="920802" y="0"/>
                  </a:lnTo>
                  <a:lnTo>
                    <a:pt x="920802" y="4781095"/>
                  </a:lnTo>
                  <a:lnTo>
                    <a:pt x="0" y="4781095"/>
                  </a:lnTo>
                  <a:close/>
                </a:path>
              </a:pathLst>
            </a:custGeom>
            <a:solidFill>
              <a:srgbClr val="FEBA3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04775"/>
              <a:ext cx="920802" cy="48858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8530914" y="3339236"/>
            <a:ext cx="1226172" cy="1226172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EBA3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2056732" y="3339236"/>
            <a:ext cx="1226172" cy="1226172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EBA3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5352015" y="3339236"/>
            <a:ext cx="1226172" cy="1226172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EBA3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251472" y="3531006"/>
            <a:ext cx="5810495" cy="6337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6"/>
              </a:lnSpc>
            </a:pPr>
            <a:endParaRPr/>
          </a:p>
          <a:p>
            <a:pPr algn="l">
              <a:lnSpc>
                <a:spcPts val="4224"/>
              </a:lnSpc>
            </a:pPr>
            <a:r>
              <a:rPr lang="en-US" sz="2499" b="1" spc="-74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High Sensitivity:</a:t>
            </a:r>
          </a:p>
          <a:p>
            <a:pPr algn="l">
              <a:lnSpc>
                <a:spcPts val="4224"/>
              </a:lnSpc>
            </a:pPr>
            <a:r>
              <a:rPr lang="en-US" sz="2499" spc="-74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Effectively classifies eligible and ineligible customers</a:t>
            </a:r>
            <a:r>
              <a:rPr lang="en-US" sz="2499" b="1" spc="-74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.</a:t>
            </a:r>
          </a:p>
          <a:p>
            <a:pPr algn="l">
              <a:lnSpc>
                <a:spcPts val="4224"/>
              </a:lnSpc>
            </a:pPr>
            <a:endParaRPr lang="en-US" sz="2499" b="1" spc="-74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  <a:p>
            <a:pPr algn="l">
              <a:lnSpc>
                <a:spcPts val="4224"/>
              </a:lnSpc>
            </a:pPr>
            <a:r>
              <a:rPr lang="en-US" sz="2499" b="1" spc="-74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Balanced Accuracy:</a:t>
            </a:r>
          </a:p>
          <a:p>
            <a:pPr algn="l">
              <a:lnSpc>
                <a:spcPts val="4224"/>
              </a:lnSpc>
            </a:pPr>
            <a:r>
              <a:rPr lang="en-US" sz="2499" spc="-74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Achieved 99.33% predictive accuracy</a:t>
            </a:r>
          </a:p>
          <a:p>
            <a:pPr algn="l">
              <a:lnSpc>
                <a:spcPts val="4224"/>
              </a:lnSpc>
            </a:pPr>
            <a:endParaRPr lang="en-US" sz="2499" spc="-74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algn="l">
              <a:lnSpc>
                <a:spcPts val="4224"/>
              </a:lnSpc>
            </a:pPr>
            <a:r>
              <a:rPr lang="en-US" sz="2499" b="1" spc="-74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Insights:</a:t>
            </a:r>
          </a:p>
          <a:p>
            <a:pPr algn="l">
              <a:lnSpc>
                <a:spcPts val="4224"/>
              </a:lnSpc>
            </a:pPr>
            <a:r>
              <a:rPr lang="en-US" sz="2499" spc="-74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CREDIT_LIMIT is the most influential factor in determining customer eligibility</a:t>
            </a:r>
          </a:p>
          <a:p>
            <a:pPr algn="l">
              <a:lnSpc>
                <a:spcPts val="4056"/>
              </a:lnSpc>
            </a:pPr>
            <a:endParaRPr lang="en-US" sz="2499" spc="-74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8252629" y="2951619"/>
            <a:ext cx="1782743" cy="1233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83"/>
              </a:lnSpc>
            </a:pPr>
            <a:r>
              <a:rPr lang="en-US" sz="8621" b="1">
                <a:solidFill>
                  <a:srgbClr val="000000"/>
                </a:solidFill>
                <a:latin typeface="Oswald Bold"/>
                <a:ea typeface="Oswald Bold"/>
                <a:cs typeface="Oswald Bold"/>
                <a:sym typeface="Oswald Bold"/>
              </a:rPr>
              <a:t>1.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778446" y="2951619"/>
            <a:ext cx="1782743" cy="1233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83"/>
              </a:lnSpc>
            </a:pPr>
            <a:r>
              <a:rPr lang="en-US" sz="8621" b="1">
                <a:solidFill>
                  <a:srgbClr val="000000"/>
                </a:solidFill>
                <a:latin typeface="Oswald Bold"/>
                <a:ea typeface="Oswald Bold"/>
                <a:cs typeface="Oswald Bold"/>
                <a:sym typeface="Oswald Bold"/>
              </a:rPr>
              <a:t>2.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5073730" y="2951619"/>
            <a:ext cx="1782743" cy="1233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83"/>
              </a:lnSpc>
            </a:pPr>
            <a:r>
              <a:rPr lang="en-US" sz="8621" b="1">
                <a:solidFill>
                  <a:srgbClr val="000000"/>
                </a:solidFill>
                <a:latin typeface="Oswald Bold"/>
                <a:ea typeface="Oswald Bold"/>
                <a:cs typeface="Oswald Bold"/>
                <a:sym typeface="Oswald Bold"/>
              </a:rPr>
              <a:t>3.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7447948" y="-7538546"/>
            <a:ext cx="3392104" cy="18288002"/>
            <a:chOff x="0" y="0"/>
            <a:chExt cx="1445852" cy="83014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45852" cy="8301484"/>
            </a:xfrm>
            <a:custGeom>
              <a:avLst/>
              <a:gdLst/>
              <a:ahLst/>
              <a:cxnLst/>
              <a:rect l="l" t="t" r="r" b="b"/>
              <a:pathLst>
                <a:path w="1445852" h="8301484">
                  <a:moveTo>
                    <a:pt x="0" y="0"/>
                  </a:moveTo>
                  <a:lnTo>
                    <a:pt x="1445852" y="0"/>
                  </a:lnTo>
                  <a:lnTo>
                    <a:pt x="1445852" y="8301484"/>
                  </a:lnTo>
                  <a:lnTo>
                    <a:pt x="0" y="8301484"/>
                  </a:lnTo>
                  <a:close/>
                </a:path>
              </a:pathLst>
            </a:custGeom>
            <a:solidFill>
              <a:srgbClr val="FEBA3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04775"/>
              <a:ext cx="1445852" cy="84062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 flipH="1">
            <a:off x="3102933" y="6235310"/>
            <a:ext cx="0" cy="897410"/>
          </a:xfrm>
          <a:prstGeom prst="line">
            <a:avLst/>
          </a:prstGeom>
          <a:ln w="38100" cap="flat">
            <a:solidFill>
              <a:srgbClr val="F8F8F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6" name="AutoShape 6"/>
          <p:cNvSpPr/>
          <p:nvPr/>
        </p:nvSpPr>
        <p:spPr>
          <a:xfrm flipH="1">
            <a:off x="7047518" y="6235310"/>
            <a:ext cx="0" cy="897410"/>
          </a:xfrm>
          <a:prstGeom prst="line">
            <a:avLst/>
          </a:prstGeom>
          <a:ln w="38100" cap="flat">
            <a:solidFill>
              <a:srgbClr val="F8F8F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7" name="AutoShape 7"/>
          <p:cNvSpPr/>
          <p:nvPr/>
        </p:nvSpPr>
        <p:spPr>
          <a:xfrm flipH="1">
            <a:off x="11060960" y="6235310"/>
            <a:ext cx="0" cy="897410"/>
          </a:xfrm>
          <a:prstGeom prst="line">
            <a:avLst/>
          </a:prstGeom>
          <a:ln w="38100" cap="flat">
            <a:solidFill>
              <a:srgbClr val="F8F8F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8" name="AutoShape 8"/>
          <p:cNvSpPr/>
          <p:nvPr/>
        </p:nvSpPr>
        <p:spPr>
          <a:xfrm flipH="1">
            <a:off x="15024786" y="6235310"/>
            <a:ext cx="0" cy="897410"/>
          </a:xfrm>
          <a:prstGeom prst="line">
            <a:avLst/>
          </a:prstGeom>
          <a:ln w="38100" cap="flat">
            <a:solidFill>
              <a:srgbClr val="F8F8F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9" name="AutoShape 9"/>
          <p:cNvSpPr/>
          <p:nvPr/>
        </p:nvSpPr>
        <p:spPr>
          <a:xfrm flipV="1">
            <a:off x="1049215" y="7113670"/>
            <a:ext cx="16210085" cy="0"/>
          </a:xfrm>
          <a:prstGeom prst="line">
            <a:avLst/>
          </a:prstGeom>
          <a:ln w="38100" cap="flat">
            <a:solidFill>
              <a:srgbClr val="F8F8F8"/>
            </a:solidFill>
            <a:prstDash val="solid"/>
            <a:headEnd type="oval" w="lg" len="lg"/>
            <a:tailEnd type="oval" w="lg" len="lg"/>
          </a:ln>
        </p:spPr>
        <p:txBody>
          <a:bodyPr/>
          <a:lstStyle/>
          <a:p>
            <a:endParaRPr lang="en-IN"/>
          </a:p>
        </p:txBody>
      </p:sp>
      <p:grpSp>
        <p:nvGrpSpPr>
          <p:cNvPr id="10" name="Group 10"/>
          <p:cNvGrpSpPr/>
          <p:nvPr/>
        </p:nvGrpSpPr>
        <p:grpSpPr>
          <a:xfrm>
            <a:off x="2000567" y="4377832"/>
            <a:ext cx="2145883" cy="2145883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BA3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5977976" y="4377832"/>
            <a:ext cx="2145883" cy="2145883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BA3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955386" y="4377832"/>
            <a:ext cx="2145883" cy="2145883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BA3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3932795" y="4377832"/>
            <a:ext cx="2145883" cy="2145883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BA3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0" y="-813293"/>
            <a:ext cx="18288000" cy="4114800"/>
          </a:xfrm>
          <a:custGeom>
            <a:avLst/>
            <a:gdLst/>
            <a:ahLst/>
            <a:cxnLst/>
            <a:rect l="l" t="t" r="r" b="b"/>
            <a:pathLst>
              <a:path w="18288000" h="4114800">
                <a:moveTo>
                  <a:pt x="0" y="0"/>
                </a:moveTo>
                <a:lnTo>
                  <a:pt x="18288000" y="0"/>
                </a:lnTo>
                <a:lnTo>
                  <a:pt x="182880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</a:blip>
            <a:stretch>
              <a:fillRect t="-70788" b="-12550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3" name="TextBox 23"/>
          <p:cNvSpPr txBox="1"/>
          <p:nvPr/>
        </p:nvSpPr>
        <p:spPr>
          <a:xfrm>
            <a:off x="3244164" y="637865"/>
            <a:ext cx="11799672" cy="2293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29"/>
              </a:lnSpc>
              <a:spcBef>
                <a:spcPct val="0"/>
              </a:spcBef>
            </a:pPr>
            <a:r>
              <a:rPr lang="en-US" sz="8117" b="1">
                <a:solidFill>
                  <a:srgbClr val="000000"/>
                </a:solidFill>
                <a:latin typeface="Oswald Bold"/>
                <a:ea typeface="Oswald Bold"/>
                <a:cs typeface="Oswald Bold"/>
                <a:sym typeface="Oswald Bold"/>
              </a:rPr>
              <a:t>PRACTICAL IMPLEMENTATION STEPS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591158" y="8181425"/>
            <a:ext cx="2964701" cy="1608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20"/>
              </a:lnSpc>
              <a:spcBef>
                <a:spcPct val="0"/>
              </a:spcBef>
            </a:pPr>
            <a:r>
              <a:rPr lang="en-US" sz="2300" spc="-6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 Save and integrate the trained model into FleetCor’s CRM system for real-time scoring.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5691173" y="8381450"/>
            <a:ext cx="2964701" cy="1208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20"/>
              </a:lnSpc>
              <a:spcBef>
                <a:spcPct val="0"/>
              </a:spcBef>
            </a:pPr>
            <a:r>
              <a:rPr lang="en-US" sz="2300" spc="-6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Regular retraining with updated customer data for sustained accuracy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597659" y="8381450"/>
            <a:ext cx="2964701" cy="1208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20"/>
              </a:lnSpc>
              <a:spcBef>
                <a:spcPct val="0"/>
              </a:spcBef>
            </a:pPr>
            <a:r>
              <a:rPr lang="en-US" sz="2300" spc="-6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Tableau dashboards for performance monitoring and actionable insights.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3338468" y="8381450"/>
            <a:ext cx="3697814" cy="1208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20"/>
              </a:lnSpc>
              <a:spcBef>
                <a:spcPct val="0"/>
              </a:spcBef>
            </a:pPr>
            <a:r>
              <a:rPr lang="en-US" sz="2300" spc="-6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Develop a user-friendly CRM interface for seamless access by non-technical staff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92565" y="7620701"/>
            <a:ext cx="3582636" cy="33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75"/>
              </a:lnSpc>
              <a:spcBef>
                <a:spcPct val="0"/>
              </a:spcBef>
            </a:pPr>
            <a:r>
              <a:rPr lang="en-US" sz="22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MODEL DEPLOYMENT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288692" y="7453251"/>
            <a:ext cx="3582636" cy="668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07"/>
              </a:lnSpc>
              <a:spcBef>
                <a:spcPct val="0"/>
              </a:spcBef>
            </a:pPr>
            <a:r>
              <a:rPr lang="en-US" sz="237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STAKEHOLDER VISUALIZATION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5401256" y="7453251"/>
            <a:ext cx="3582636" cy="668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07"/>
              </a:lnSpc>
              <a:spcBef>
                <a:spcPct val="0"/>
              </a:spcBef>
            </a:pPr>
            <a:r>
              <a:rPr lang="en-US" sz="237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ONGOING MAINTENANCE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2871328" y="7615176"/>
            <a:ext cx="4632094" cy="344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07"/>
              </a:lnSpc>
              <a:spcBef>
                <a:spcPct val="0"/>
              </a:spcBef>
            </a:pPr>
            <a:r>
              <a:rPr lang="en-US" sz="237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USER ACCESSIBILITY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047453" y="4723535"/>
            <a:ext cx="2063623" cy="1442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16"/>
              </a:lnSpc>
            </a:pPr>
            <a:r>
              <a:rPr lang="en-US" sz="10106" b="1">
                <a:solidFill>
                  <a:srgbClr val="000000"/>
                </a:solidFill>
                <a:latin typeface="Oswald Bold"/>
                <a:ea typeface="Oswald Bold"/>
                <a:cs typeface="Oswald Bold"/>
                <a:sym typeface="Oswald Bold"/>
              </a:rPr>
              <a:t>1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6020469" y="4723535"/>
            <a:ext cx="2063623" cy="1442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16"/>
              </a:lnSpc>
            </a:pPr>
            <a:r>
              <a:rPr lang="en-US" sz="10106" b="1">
                <a:solidFill>
                  <a:srgbClr val="000000"/>
                </a:solidFill>
                <a:latin typeface="Oswald Bold"/>
                <a:ea typeface="Oswald Bold"/>
                <a:cs typeface="Oswald Bold"/>
                <a:sym typeface="Oswald Bold"/>
              </a:rPr>
              <a:t>2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010098" y="4723535"/>
            <a:ext cx="2063623" cy="1442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16"/>
              </a:lnSpc>
            </a:pPr>
            <a:r>
              <a:rPr lang="en-US" sz="10106" b="1">
                <a:solidFill>
                  <a:srgbClr val="000000"/>
                </a:solidFill>
                <a:latin typeface="Oswald Bold"/>
                <a:ea typeface="Oswald Bold"/>
                <a:cs typeface="Oswald Bold"/>
                <a:sym typeface="Oswald Bold"/>
              </a:rPr>
              <a:t>3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3946786" y="4723535"/>
            <a:ext cx="2063623" cy="1442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16"/>
              </a:lnSpc>
            </a:pPr>
            <a:r>
              <a:rPr lang="en-US" sz="10106" b="1">
                <a:solidFill>
                  <a:srgbClr val="000000"/>
                </a:solidFill>
                <a:latin typeface="Oswald Bold"/>
                <a:ea typeface="Oswald Bold"/>
                <a:cs typeface="Oswald Bold"/>
                <a:sym typeface="Oswald Bold"/>
              </a:rPr>
              <a:t>4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43025" y="2724482"/>
            <a:ext cx="14691478" cy="6306272"/>
            <a:chOff x="0" y="0"/>
            <a:chExt cx="1893549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93549" cy="812800"/>
            </a:xfrm>
            <a:custGeom>
              <a:avLst/>
              <a:gdLst/>
              <a:ahLst/>
              <a:cxnLst/>
              <a:rect l="l" t="t" r="r" b="b"/>
              <a:pathLst>
                <a:path w="1893549" h="812800">
                  <a:moveTo>
                    <a:pt x="0" y="0"/>
                  </a:moveTo>
                  <a:lnTo>
                    <a:pt x="1893549" y="0"/>
                  </a:lnTo>
                  <a:lnTo>
                    <a:pt x="1893549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0"/>
              <a:ext cx="1893549" cy="9080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4598485" y="-603772"/>
            <a:ext cx="4967219" cy="11216898"/>
            <a:chOff x="0" y="0"/>
            <a:chExt cx="2117230" cy="478109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117230" cy="4781095"/>
            </a:xfrm>
            <a:custGeom>
              <a:avLst/>
              <a:gdLst/>
              <a:ahLst/>
              <a:cxnLst/>
              <a:rect l="l" t="t" r="r" b="b"/>
              <a:pathLst>
                <a:path w="2117230" h="4781095">
                  <a:moveTo>
                    <a:pt x="0" y="0"/>
                  </a:moveTo>
                  <a:lnTo>
                    <a:pt x="2117230" y="0"/>
                  </a:lnTo>
                  <a:lnTo>
                    <a:pt x="2117230" y="4781095"/>
                  </a:lnTo>
                  <a:lnTo>
                    <a:pt x="0" y="478109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95250"/>
              <a:ext cx="2117230" cy="48763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835526" y="-464949"/>
            <a:ext cx="4967219" cy="11216898"/>
            <a:chOff x="0" y="0"/>
            <a:chExt cx="2117230" cy="478109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17230" cy="4781095"/>
            </a:xfrm>
            <a:custGeom>
              <a:avLst/>
              <a:gdLst/>
              <a:ahLst/>
              <a:cxnLst/>
              <a:rect l="l" t="t" r="r" b="b"/>
              <a:pathLst>
                <a:path w="2117230" h="4781095">
                  <a:moveTo>
                    <a:pt x="0" y="0"/>
                  </a:moveTo>
                  <a:lnTo>
                    <a:pt x="2117230" y="0"/>
                  </a:lnTo>
                  <a:lnTo>
                    <a:pt x="2117230" y="4781095"/>
                  </a:lnTo>
                  <a:lnTo>
                    <a:pt x="0" y="4781095"/>
                  </a:lnTo>
                  <a:close/>
                </a:path>
              </a:pathLst>
            </a:custGeom>
            <a:solidFill>
              <a:srgbClr val="FEBA3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0"/>
              <a:ext cx="2117230" cy="48763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2181887" y="5143500"/>
            <a:ext cx="4900207" cy="4900188"/>
            <a:chOff x="0" y="0"/>
            <a:chExt cx="6350000" cy="634997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000000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2385423" y="5347035"/>
            <a:ext cx="4493137" cy="4493119"/>
            <a:chOff x="0" y="0"/>
            <a:chExt cx="6350000" cy="6349975"/>
          </a:xfrm>
        </p:grpSpPr>
        <p:sp>
          <p:nvSpPr>
            <p:cNvPr id="14" name="Freeform 14"/>
            <p:cNvSpPr/>
            <p:nvPr/>
          </p:nvSpPr>
          <p:spPr>
            <a:xfrm rot="36000">
              <a:off x="-18188" y="-18188"/>
              <a:ext cx="6386376" cy="6386351"/>
            </a:xfrm>
            <a:custGeom>
              <a:avLst/>
              <a:gdLst/>
              <a:ahLst/>
              <a:cxnLst/>
              <a:rect l="l" t="t" r="r" b="b"/>
              <a:pathLst>
                <a:path w="6386376" h="6386351">
                  <a:moveTo>
                    <a:pt x="6368014" y="3159965"/>
                  </a:moveTo>
                  <a:cubicBezTo>
                    <a:pt x="6386376" y="4913295"/>
                    <a:pt x="4979816" y="6349627"/>
                    <a:pt x="3226436" y="6367989"/>
                  </a:cubicBezTo>
                  <a:cubicBezTo>
                    <a:pt x="1473030" y="6386351"/>
                    <a:pt x="36724" y="4979791"/>
                    <a:pt x="18362" y="3226461"/>
                  </a:cubicBezTo>
                  <a:cubicBezTo>
                    <a:pt x="0" y="1473043"/>
                    <a:pt x="1406535" y="36724"/>
                    <a:pt x="3159940" y="18362"/>
                  </a:cubicBezTo>
                  <a:cubicBezTo>
                    <a:pt x="4913346" y="0"/>
                    <a:pt x="6349652" y="1406547"/>
                    <a:pt x="6368014" y="3159965"/>
                  </a:cubicBezTo>
                  <a:close/>
                </a:path>
              </a:pathLst>
            </a:custGeom>
            <a:blipFill>
              <a:blip r:embed="rId2"/>
              <a:stretch>
                <a:fillRect l="-17747" t="-8493" r="-45998" b="-670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7200615" y="298796"/>
            <a:ext cx="2174770" cy="696247"/>
            <a:chOff x="0" y="0"/>
            <a:chExt cx="568013" cy="18184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68013" cy="181848"/>
            </a:xfrm>
            <a:custGeom>
              <a:avLst/>
              <a:gdLst/>
              <a:ahLst/>
              <a:cxnLst/>
              <a:rect l="l" t="t" r="r" b="b"/>
              <a:pathLst>
                <a:path w="568013" h="181848">
                  <a:moveTo>
                    <a:pt x="0" y="0"/>
                  </a:moveTo>
                  <a:lnTo>
                    <a:pt x="568013" y="0"/>
                  </a:lnTo>
                  <a:lnTo>
                    <a:pt x="568013" y="181848"/>
                  </a:lnTo>
                  <a:lnTo>
                    <a:pt x="0" y="181848"/>
                  </a:lnTo>
                  <a:close/>
                </a:path>
              </a:pathLst>
            </a:custGeom>
            <a:solidFill>
              <a:srgbClr val="FEBA32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95250"/>
              <a:ext cx="568013" cy="2770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197983" y="1114425"/>
            <a:ext cx="8782495" cy="1209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348"/>
              </a:lnSpc>
              <a:spcBef>
                <a:spcPct val="0"/>
              </a:spcBef>
            </a:pPr>
            <a:r>
              <a:rPr lang="en-US" sz="8498" b="1">
                <a:solidFill>
                  <a:srgbClr val="000000"/>
                </a:solidFill>
                <a:latin typeface="Oswald Bold"/>
                <a:ea typeface="Oswald Bold"/>
                <a:cs typeface="Oswald Bold"/>
                <a:sym typeface="Oswald Bold"/>
              </a:rPr>
              <a:t>CONCLUSION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28700" y="2711461"/>
            <a:ext cx="10251084" cy="6730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87"/>
              </a:lnSpc>
            </a:pPr>
            <a:r>
              <a:rPr lang="en-US" sz="2951" spc="-88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The Random Forest model is a reliable, high-accuracy solution for enhancing FleetCor’s cross-sell strategy.</a:t>
            </a:r>
          </a:p>
          <a:p>
            <a:pPr algn="l">
              <a:lnSpc>
                <a:spcPts val="4987"/>
              </a:lnSpc>
            </a:pPr>
            <a:endParaRPr lang="en-US" sz="2951" spc="-88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algn="l">
              <a:lnSpc>
                <a:spcPts val="4987"/>
              </a:lnSpc>
            </a:pPr>
            <a:r>
              <a:rPr lang="en-US" sz="2951" spc="-88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It ensures efficient customer segmentation, improves decision-making, and minimizes risks.</a:t>
            </a:r>
          </a:p>
          <a:p>
            <a:pPr algn="l">
              <a:lnSpc>
                <a:spcPts val="4987"/>
              </a:lnSpc>
            </a:pPr>
            <a:endParaRPr lang="en-US" sz="2951" spc="-88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algn="l">
              <a:lnSpc>
                <a:spcPts val="4987"/>
              </a:lnSpc>
            </a:pPr>
            <a:r>
              <a:rPr lang="en-US" sz="2951" spc="-88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Key success enablers:</a:t>
            </a:r>
          </a:p>
          <a:p>
            <a:pPr marL="637201" lvl="1" indent="-318601" algn="l">
              <a:lnSpc>
                <a:spcPts val="4987"/>
              </a:lnSpc>
              <a:buFont typeface="Arial"/>
              <a:buChar char="•"/>
            </a:pPr>
            <a:r>
              <a:rPr lang="en-US" sz="2951" spc="-88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System integration.</a:t>
            </a:r>
          </a:p>
          <a:p>
            <a:pPr marL="637201" lvl="1" indent="-318601" algn="l">
              <a:lnSpc>
                <a:spcPts val="4987"/>
              </a:lnSpc>
              <a:buFont typeface="Arial"/>
              <a:buChar char="•"/>
            </a:pPr>
            <a:r>
              <a:rPr lang="en-US" sz="2951" spc="-88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Regular model updates.</a:t>
            </a:r>
          </a:p>
          <a:p>
            <a:pPr marL="637201" lvl="1" indent="-318601" algn="l">
              <a:lnSpc>
                <a:spcPts val="4987"/>
              </a:lnSpc>
              <a:buFont typeface="Arial"/>
              <a:buChar char="•"/>
            </a:pPr>
            <a:r>
              <a:rPr lang="en-US" sz="2951" spc="-88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Stakeholder-centric visualizations.</a:t>
            </a:r>
          </a:p>
          <a:p>
            <a:pPr marL="0" lvl="0" indent="0" algn="l">
              <a:lnSpc>
                <a:spcPts val="3657"/>
              </a:lnSpc>
              <a:spcBef>
                <a:spcPct val="0"/>
              </a:spcBef>
            </a:pPr>
            <a:endParaRPr lang="en-US" sz="2951" spc="-88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860451"/>
            <a:ext cx="14531439" cy="185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323"/>
              </a:lnSpc>
            </a:pPr>
            <a:r>
              <a:rPr lang="en-US" sz="13021" b="1">
                <a:solidFill>
                  <a:srgbClr val="FFFFFF"/>
                </a:solidFill>
                <a:latin typeface="Oswald Bold"/>
                <a:ea typeface="Oswald Bold"/>
                <a:cs typeface="Oswald Bold"/>
                <a:sym typeface="Oswald Bold"/>
              </a:rPr>
              <a:t>THANK YOU!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2858804" y="801980"/>
            <a:ext cx="4597756" cy="8683039"/>
            <a:chOff x="0" y="0"/>
            <a:chExt cx="1959749" cy="37010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59749" cy="3701062"/>
            </a:xfrm>
            <a:custGeom>
              <a:avLst/>
              <a:gdLst/>
              <a:ahLst/>
              <a:cxnLst/>
              <a:rect l="l" t="t" r="r" b="b"/>
              <a:pathLst>
                <a:path w="1959749" h="3701062">
                  <a:moveTo>
                    <a:pt x="0" y="0"/>
                  </a:moveTo>
                  <a:lnTo>
                    <a:pt x="1959749" y="0"/>
                  </a:lnTo>
                  <a:lnTo>
                    <a:pt x="1959749" y="3701062"/>
                  </a:lnTo>
                  <a:lnTo>
                    <a:pt x="0" y="3701062"/>
                  </a:lnTo>
                  <a:close/>
                </a:path>
              </a:pathLst>
            </a:custGeom>
            <a:solidFill>
              <a:srgbClr val="DF9F08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04775"/>
              <a:ext cx="1959749" cy="38058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3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84000">
            <a:off x="12753418" y="747110"/>
            <a:ext cx="4808529" cy="8792780"/>
          </a:xfrm>
          <a:custGeom>
            <a:avLst/>
            <a:gdLst/>
            <a:ahLst/>
            <a:cxnLst/>
            <a:rect l="l" t="t" r="r" b="b"/>
            <a:pathLst>
              <a:path w="4808529" h="8792780">
                <a:moveTo>
                  <a:pt x="212145" y="0"/>
                </a:moveTo>
                <a:lnTo>
                  <a:pt x="4808529" y="112333"/>
                </a:lnTo>
                <a:lnTo>
                  <a:pt x="4596383" y="8792780"/>
                </a:lnTo>
                <a:lnTo>
                  <a:pt x="0" y="8680447"/>
                </a:lnTo>
                <a:lnTo>
                  <a:pt x="212145" y="0"/>
                </a:lnTo>
                <a:close/>
              </a:path>
            </a:pathLst>
          </a:custGeom>
          <a:blipFill>
            <a:blip r:embed="rId2"/>
            <a:stretch>
              <a:fillRect l="-86" t="-16003" r="-43490" b="-1773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>
            <a:off x="0" y="6172200"/>
            <a:ext cx="5029200" cy="4114800"/>
          </a:xfrm>
          <a:custGeom>
            <a:avLst/>
            <a:gdLst/>
            <a:ahLst/>
            <a:cxnLst/>
            <a:rect l="l" t="t" r="r" b="b"/>
            <a:pathLst>
              <a:path w="5029200" h="41148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TextBox 8"/>
          <p:cNvSpPr txBox="1"/>
          <p:nvPr/>
        </p:nvSpPr>
        <p:spPr>
          <a:xfrm>
            <a:off x="13183686" y="1057275"/>
            <a:ext cx="4752907" cy="2356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93"/>
              </a:lnSpc>
            </a:pPr>
            <a:r>
              <a:rPr lang="en-US" sz="5539">
                <a:solidFill>
                  <a:srgbClr val="F8F8F8"/>
                </a:solidFill>
                <a:latin typeface="Arimo"/>
                <a:ea typeface="Arimo"/>
                <a:cs typeface="Arimo"/>
                <a:sym typeface="Arimo"/>
              </a:rPr>
              <a:t>LET'S</a:t>
            </a:r>
          </a:p>
          <a:p>
            <a:pPr algn="l">
              <a:lnSpc>
                <a:spcPts val="6093"/>
              </a:lnSpc>
            </a:pPr>
            <a:r>
              <a:rPr lang="en-US" sz="5539">
                <a:solidFill>
                  <a:srgbClr val="F8F8F8"/>
                </a:solidFill>
                <a:latin typeface="Arimo"/>
                <a:ea typeface="Arimo"/>
                <a:cs typeface="Arimo"/>
                <a:sym typeface="Arimo"/>
              </a:rPr>
              <a:t>WORK</a:t>
            </a:r>
          </a:p>
          <a:p>
            <a:pPr algn="l">
              <a:lnSpc>
                <a:spcPts val="6093"/>
              </a:lnSpc>
            </a:pPr>
            <a:r>
              <a:rPr lang="en-US" sz="5539">
                <a:solidFill>
                  <a:srgbClr val="F8F8F8"/>
                </a:solidFill>
                <a:latin typeface="Arimo"/>
                <a:ea typeface="Arimo"/>
                <a:cs typeface="Arimo"/>
                <a:sym typeface="Arimo"/>
              </a:rPr>
              <a:t>TOGETHER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234</Words>
  <Application>Microsoft Office PowerPoint</Application>
  <PresentationFormat>Custom</PresentationFormat>
  <Paragraphs>54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Aptos</vt:lpstr>
      <vt:lpstr>Oswald</vt:lpstr>
      <vt:lpstr>Arimo Bold</vt:lpstr>
      <vt:lpstr>Oswald Bold</vt:lpstr>
      <vt:lpstr>Arimo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FleetCor Cross-Sell Strategy Enhancement</dc:title>
  <cp:lastModifiedBy>Khyati Chauhan</cp:lastModifiedBy>
  <cp:revision>3</cp:revision>
  <dcterms:created xsi:type="dcterms:W3CDTF">2006-08-16T00:00:00Z</dcterms:created>
  <dcterms:modified xsi:type="dcterms:W3CDTF">2024-11-25T19:30:38Z</dcterms:modified>
  <dc:identifier>DAGXgPFgpos</dc:identifier>
</cp:coreProperties>
</file>

<file path=docProps/thumbnail.jpeg>
</file>